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FFF2470-5503-5F4E-A17C-60BF6DB27923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016BCE23-166E-D64D-8345-29669FC48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2.1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00241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647700"/>
            <a:ext cx="7556313" cy="4144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Question 1:</a:t>
            </a:r>
          </a:p>
          <a:p>
            <a:pPr marL="0" indent="0">
              <a:buNone/>
            </a:pPr>
            <a:r>
              <a:rPr lang="en-US" sz="3600" dirty="0" smtClean="0"/>
              <a:t>Average velocity is defined as the ratio of which two quantities?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177751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24" y="790575"/>
            <a:ext cx="7556313" cy="4144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Question #2</a:t>
            </a:r>
          </a:p>
          <a:p>
            <a:pPr marL="0" indent="0">
              <a:buNone/>
            </a:pPr>
            <a:r>
              <a:rPr lang="en-US" sz="3600" dirty="0" smtClean="0"/>
              <a:t>Average velocity is equal to the slope of a secant line through two points on a graph.  Which graph??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950737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49" y="901700"/>
            <a:ext cx="7556313" cy="4144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Question #3</a:t>
            </a:r>
          </a:p>
          <a:p>
            <a:pPr marL="0" indent="0">
              <a:buNone/>
            </a:pPr>
            <a:r>
              <a:rPr lang="en-US" sz="3600" dirty="0" smtClean="0"/>
              <a:t>Can instantaneous velocity be defined as a ratio? If not, how is instantaneous velocity computed?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621232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74" y="1044575"/>
            <a:ext cx="7556313" cy="4144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Question #4</a:t>
            </a:r>
          </a:p>
          <a:p>
            <a:pPr marL="0" indent="0">
              <a:buNone/>
            </a:pPr>
            <a:r>
              <a:rPr lang="en-US" sz="3600" dirty="0" smtClean="0"/>
              <a:t>What is the graphical interpretation of instantaneous velocity at a moment </a:t>
            </a:r>
            <a:r>
              <a:rPr lang="en-US" sz="3600" i="1" dirty="0" smtClean="0"/>
              <a:t>t</a:t>
            </a:r>
            <a:r>
              <a:rPr lang="en-US" sz="3600" dirty="0" smtClean="0"/>
              <a:t> = </a:t>
            </a:r>
            <a:r>
              <a:rPr lang="en-US" sz="3600" i="1" dirty="0" smtClean="0"/>
              <a:t>t</a:t>
            </a:r>
            <a:r>
              <a:rPr lang="en-US" sz="3600" baseline="-25000" dirty="0" smtClean="0"/>
              <a:t>0?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100353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099" y="615950"/>
            <a:ext cx="7556313" cy="4144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Question #5</a:t>
            </a:r>
          </a:p>
          <a:p>
            <a:pPr marL="0" indent="0">
              <a:buNone/>
            </a:pPr>
            <a:r>
              <a:rPr lang="en-US" sz="3600" dirty="0" smtClean="0"/>
              <a:t>What is the graphical interpretation of the following statement:  The AROC approaches the IROC as the interval [x</a:t>
            </a:r>
            <a:r>
              <a:rPr lang="en-US" sz="3600" baseline="-25000" dirty="0" smtClean="0"/>
              <a:t>0</a:t>
            </a:r>
            <a:r>
              <a:rPr lang="en-US" sz="3600" dirty="0"/>
              <a:t> </a:t>
            </a:r>
            <a:r>
              <a:rPr lang="en-US" sz="3600" dirty="0" smtClean="0"/>
              <a:t>, x</a:t>
            </a:r>
            <a:r>
              <a:rPr lang="en-US" sz="3600" baseline="-25000" dirty="0" smtClean="0"/>
              <a:t>1</a:t>
            </a:r>
            <a:r>
              <a:rPr lang="en-US" sz="3600" dirty="0" smtClean="0"/>
              <a:t>] shrinks to x</a:t>
            </a:r>
            <a:r>
              <a:rPr lang="en-US" sz="3600" baseline="-25000" dirty="0" smtClean="0"/>
              <a:t>0</a:t>
            </a:r>
            <a:r>
              <a:rPr lang="en-US" sz="3600" dirty="0" smtClean="0"/>
              <a:t>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43321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2.1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73580625"/>
              </p:ext>
            </p:extLst>
          </p:nvPr>
        </p:nvGraphicFramePr>
        <p:xfrm>
          <a:off x="898525" y="2286000"/>
          <a:ext cx="7064375" cy="1244600"/>
        </p:xfrm>
        <a:graphic>
          <a:graphicData uri="http://schemas.openxmlformats.org/presentationml/2006/ole">
            <p:oleObj spid="_x0000_s2066" name="Equation" r:id="rId3" imgW="2440800" imgH="42048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48983" y="4000500"/>
            <a:ext cx="76171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Average velocity is just an algebra 1 slope between two points on the </a:t>
            </a:r>
            <a:r>
              <a:rPr lang="en-US" sz="4000" i="1" u="sng" dirty="0" smtClean="0"/>
              <a:t>position function.</a:t>
            </a:r>
            <a:endParaRPr lang="en-US" sz="4000" i="1" u="sng" dirty="0"/>
          </a:p>
        </p:txBody>
      </p:sp>
    </p:spTree>
    <p:extLst>
      <p:ext uri="{BB962C8B-B14F-4D97-AF65-F5344CB8AC3E}">
        <p14:creationId xmlns:p14="http://schemas.microsoft.com/office/powerpoint/2010/main" xmlns="" val="1396058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Algebra 1 Review!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450" y="198314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 smtClean="0"/>
              <a:t>Remember slope from Algebra 1?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44354800"/>
              </p:ext>
            </p:extLst>
          </p:nvPr>
        </p:nvGraphicFramePr>
        <p:xfrm>
          <a:off x="3025775" y="3035300"/>
          <a:ext cx="2736850" cy="2584803"/>
        </p:xfrm>
        <a:graphic>
          <a:graphicData uri="http://schemas.openxmlformats.org/presentationml/2006/ole">
            <p:oleObj spid="_x0000_s3087" name="Equation" r:id="rId3" imgW="447840" imgH="42048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42231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474" y="1282700"/>
            <a:ext cx="7556313" cy="4144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/>
              <a:t>So now that we are in Calculus, we can make our slope formula (average rate of change formula) more specific.</a:t>
            </a: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Y</a:t>
            </a:r>
            <a:r>
              <a:rPr lang="en-US" sz="3600" baseline="-25000" dirty="0" smtClean="0"/>
              <a:t>1</a:t>
            </a:r>
            <a:r>
              <a:rPr lang="en-US" sz="3600" dirty="0" smtClean="0"/>
              <a:t> is a value found by plugging x</a:t>
            </a:r>
            <a:r>
              <a:rPr lang="en-US" sz="3600" baseline="-25000" dirty="0" smtClean="0"/>
              <a:t>1</a:t>
            </a:r>
            <a:r>
              <a:rPr lang="en-US" sz="3600" dirty="0" smtClean="0"/>
              <a:t> into an equation…but what equation?  Therefore, y</a:t>
            </a:r>
            <a:r>
              <a:rPr lang="en-US" sz="3600" baseline="-25000" dirty="0" smtClean="0"/>
              <a:t>1 </a:t>
            </a:r>
            <a:r>
              <a:rPr lang="en-US" sz="3600" dirty="0" smtClean="0"/>
              <a:t>is a little vague.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489115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874" y="274638"/>
            <a:ext cx="7908925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74700"/>
            <a:ext cx="8229600" cy="5575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If we call our position function </a:t>
            </a:r>
            <a:r>
              <a:rPr lang="en-US" sz="2800" i="1" dirty="0" smtClean="0"/>
              <a:t>s(x) </a:t>
            </a:r>
            <a:r>
              <a:rPr lang="en-US" sz="2800" dirty="0" smtClean="0"/>
              <a:t>as opposed   to y, then </a:t>
            </a:r>
            <a:r>
              <a:rPr lang="en-US" sz="2800" i="1" dirty="0" smtClean="0"/>
              <a:t>s(x</a:t>
            </a:r>
            <a:r>
              <a:rPr lang="en-US" sz="2800" i="1" baseline="-25000" dirty="0" smtClean="0"/>
              <a:t>1</a:t>
            </a:r>
            <a:r>
              <a:rPr lang="en-US" sz="2800" i="1" dirty="0" smtClean="0"/>
              <a:t>)</a:t>
            </a:r>
            <a:r>
              <a:rPr lang="en-US" sz="2800" dirty="0" smtClean="0"/>
              <a:t> is the same as y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.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It is easier to see that </a:t>
            </a:r>
            <a:r>
              <a:rPr lang="en-US" sz="2800" i="1" dirty="0" smtClean="0"/>
              <a:t>s(x</a:t>
            </a:r>
            <a:r>
              <a:rPr lang="en-US" sz="2800" i="1" baseline="-25000" dirty="0" smtClean="0"/>
              <a:t>1</a:t>
            </a:r>
            <a:r>
              <a:rPr lang="en-US" sz="2800" i="1" dirty="0" smtClean="0"/>
              <a:t>)</a:t>
            </a:r>
            <a:r>
              <a:rPr lang="en-US" sz="2800" dirty="0" smtClean="0"/>
              <a:t> is the y value that was obtained by plugging </a:t>
            </a:r>
            <a:r>
              <a:rPr lang="en-US" sz="2800" i="1" dirty="0" smtClean="0"/>
              <a:t>x</a:t>
            </a:r>
            <a:r>
              <a:rPr lang="en-US" sz="2800" i="1" baseline="-25000" dirty="0" smtClean="0"/>
              <a:t>1</a:t>
            </a:r>
            <a:r>
              <a:rPr lang="en-US" sz="2800" i="1" dirty="0" smtClean="0"/>
              <a:t> </a:t>
            </a:r>
            <a:r>
              <a:rPr lang="en-US" sz="2800" dirty="0" smtClean="0"/>
              <a:t>into the </a:t>
            </a:r>
            <a:r>
              <a:rPr lang="en-US" sz="2800" i="1" dirty="0" smtClean="0"/>
              <a:t>s</a:t>
            </a:r>
            <a:r>
              <a:rPr lang="en-US" sz="2800" dirty="0" smtClean="0"/>
              <a:t> function.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We use many different types of functions in calculus so we need to keep them straight and the easiest way to do this is to use function notation.</a:t>
            </a:r>
          </a:p>
          <a:p>
            <a:pPr marL="0" indent="0">
              <a:buNone/>
            </a:pPr>
            <a:r>
              <a:rPr lang="en-US" sz="2800" dirty="0" smtClean="0"/>
              <a:t>Examples:  </a:t>
            </a:r>
            <a:r>
              <a:rPr lang="en-US" sz="2800" i="1" dirty="0" smtClean="0"/>
              <a:t>a(x</a:t>
            </a:r>
            <a:r>
              <a:rPr lang="en-US" sz="2800" i="1" baseline="-25000" dirty="0" smtClean="0"/>
              <a:t>1</a:t>
            </a:r>
            <a:r>
              <a:rPr lang="en-US" sz="2800" i="1" dirty="0" smtClean="0"/>
              <a:t>) </a:t>
            </a:r>
            <a:r>
              <a:rPr lang="en-US" sz="2800" dirty="0" smtClean="0"/>
              <a:t>is the y value associated with plugging </a:t>
            </a:r>
            <a:r>
              <a:rPr lang="en-US" sz="2800" i="1" dirty="0" smtClean="0"/>
              <a:t>x</a:t>
            </a:r>
            <a:r>
              <a:rPr lang="en-US" sz="2800" i="1" baseline="-25000" dirty="0" smtClean="0"/>
              <a:t>1</a:t>
            </a:r>
            <a:r>
              <a:rPr lang="en-US" sz="2800" i="1" dirty="0" smtClean="0"/>
              <a:t> </a:t>
            </a:r>
            <a:r>
              <a:rPr lang="en-US" sz="2800" dirty="0" smtClean="0"/>
              <a:t>into the </a:t>
            </a:r>
            <a:r>
              <a:rPr lang="en-US" sz="2800" i="1" dirty="0" smtClean="0"/>
              <a:t>a</a:t>
            </a:r>
            <a:r>
              <a:rPr lang="en-US" sz="2800" dirty="0" smtClean="0"/>
              <a:t> function or acceleration function.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63139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950" y="1063626"/>
            <a:ext cx="8229600" cy="5507038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Example 1:    A stone is released     from a state of rest and falls to earth.  Estimate the instantaneous velocity at </a:t>
            </a:r>
            <a:r>
              <a:rPr lang="en-US" sz="3600" i="1" dirty="0" smtClean="0"/>
              <a:t>t</a:t>
            </a:r>
            <a:r>
              <a:rPr lang="en-US" sz="3600" dirty="0" smtClean="0"/>
              <a:t> = .5 s by calculating average velocity over several small time intervals.</a:t>
            </a:r>
          </a:p>
          <a:p>
            <a:pPr marL="0" indent="0">
              <a:buNone/>
            </a:pPr>
            <a:r>
              <a:rPr lang="en-US" sz="3600" dirty="0" smtClean="0"/>
              <a:t>Position function is:  </a:t>
            </a:r>
            <a:endParaRPr lang="en-US" sz="36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38937353"/>
              </p:ext>
            </p:extLst>
          </p:nvPr>
        </p:nvGraphicFramePr>
        <p:xfrm>
          <a:off x="2624929" y="4774289"/>
          <a:ext cx="2788445" cy="812566"/>
        </p:xfrm>
        <a:graphic>
          <a:graphicData uri="http://schemas.openxmlformats.org/presentationml/2006/ole">
            <p:oleObj spid="_x0000_s5131" name="Equation" r:id="rId3" imgW="740520" imgH="21924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544815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48207858"/>
              </p:ext>
            </p:extLst>
          </p:nvPr>
        </p:nvGraphicFramePr>
        <p:xfrm>
          <a:off x="746125" y="2294078"/>
          <a:ext cx="7242175" cy="3684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7075"/>
                <a:gridCol w="5415100"/>
              </a:tblGrid>
              <a:tr h="957303">
                <a:tc>
                  <a:txBody>
                    <a:bodyPr/>
                    <a:lstStyle/>
                    <a:p>
                      <a:r>
                        <a:rPr lang="en-US" dirty="0" smtClean="0"/>
                        <a:t>Time Interval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Velocity </a:t>
                      </a:r>
                      <a:endParaRPr lang="en-US" dirty="0"/>
                    </a:p>
                  </a:txBody>
                  <a:tcPr/>
                </a:tc>
              </a:tr>
              <a:tr h="54542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[0.5, 0.6]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4542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[.5, 0.55]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542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[.5, 0.51]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542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[.5, 0.505]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542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[.5, 0.5001]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67800012"/>
              </p:ext>
            </p:extLst>
          </p:nvPr>
        </p:nvGraphicFramePr>
        <p:xfrm>
          <a:off x="4803190" y="2294078"/>
          <a:ext cx="1622425" cy="860425"/>
        </p:xfrm>
        <a:graphic>
          <a:graphicData uri="http://schemas.openxmlformats.org/presentationml/2006/ole">
            <p:oleObj spid="_x0000_s4117" name="Equation" r:id="rId3" imgW="712800" imgH="42048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884654" y="206375"/>
            <a:ext cx="189021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S(.5) = -4</a:t>
            </a:r>
          </a:p>
          <a:p>
            <a:r>
              <a:rPr lang="en-US" dirty="0" smtClean="0"/>
              <a:t>S(.6) = -5.76</a:t>
            </a:r>
          </a:p>
          <a:p>
            <a:r>
              <a:rPr lang="en-US" dirty="0" smtClean="0"/>
              <a:t>S(.55)=-4.84</a:t>
            </a:r>
          </a:p>
          <a:p>
            <a:r>
              <a:rPr lang="en-US" dirty="0" smtClean="0"/>
              <a:t>S(.51) = -4.1616</a:t>
            </a:r>
          </a:p>
          <a:p>
            <a:r>
              <a:rPr lang="en-US" dirty="0" smtClean="0"/>
              <a:t>S(.505) = -4.0804</a:t>
            </a:r>
          </a:p>
          <a:p>
            <a:r>
              <a:rPr lang="en-US" dirty="0" smtClean="0"/>
              <a:t>S(.5001) = -4.0016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4223462"/>
              </p:ext>
            </p:extLst>
          </p:nvPr>
        </p:nvGraphicFramePr>
        <p:xfrm>
          <a:off x="478333" y="336494"/>
          <a:ext cx="2672069" cy="904875"/>
        </p:xfrm>
        <a:graphic>
          <a:graphicData uri="http://schemas.openxmlformats.org/presentationml/2006/ole">
            <p:oleObj spid="_x0000_s4118" name="Equation" r:id="rId4" imgW="740520" imgH="21924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200750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" y="758825"/>
            <a:ext cx="7556313" cy="4144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Every time we find an Average Rate of Change, (AROC), we are finding the slope of a secant line…  </a:t>
            </a:r>
            <a:r>
              <a:rPr lang="en-US" sz="3200" dirty="0"/>
              <a:t>a</a:t>
            </a:r>
            <a:r>
              <a:rPr lang="en-US" sz="3200" dirty="0" smtClean="0"/>
              <a:t> slope between two points.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The closer the </a:t>
            </a:r>
            <a:r>
              <a:rPr lang="en-US" sz="3200" i="1" dirty="0" smtClean="0"/>
              <a:t>x</a:t>
            </a:r>
            <a:r>
              <a:rPr lang="en-US" sz="3200" dirty="0" smtClean="0"/>
              <a:t>-values get to one another, the closer we get to an Instantaneous Rate of Change (IROC), or the slope of the tangent line.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404637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Tangent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844" y="1341437"/>
            <a:ext cx="7556313" cy="4144963"/>
          </a:xfrm>
        </p:spPr>
        <p:txBody>
          <a:bodyPr/>
          <a:lstStyle/>
          <a:p>
            <a:r>
              <a:rPr lang="en-US" sz="3200" dirty="0" smtClean="0"/>
              <a:t>The more secant lines you draw, the closer you are getting to a tangent line.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5" name="Group 29"/>
          <p:cNvGrpSpPr/>
          <p:nvPr/>
        </p:nvGrpSpPr>
        <p:grpSpPr>
          <a:xfrm>
            <a:off x="1904206" y="3308195"/>
            <a:ext cx="3810794" cy="3092605"/>
            <a:chOff x="1752600" y="3155795"/>
            <a:chExt cx="3810794" cy="3092605"/>
          </a:xfrm>
        </p:grpSpPr>
        <p:grpSp>
          <p:nvGrpSpPr>
            <p:cNvPr id="8" name="Group 21"/>
            <p:cNvGrpSpPr/>
            <p:nvPr/>
          </p:nvGrpSpPr>
          <p:grpSpPr>
            <a:xfrm>
              <a:off x="1752600" y="3155795"/>
              <a:ext cx="3810794" cy="2940999"/>
              <a:chOff x="1752600" y="3155795"/>
              <a:chExt cx="3810794" cy="2940999"/>
            </a:xfrm>
          </p:grpSpPr>
          <p:grpSp>
            <p:nvGrpSpPr>
              <p:cNvPr id="15" name="Group 8"/>
              <p:cNvGrpSpPr/>
              <p:nvPr/>
            </p:nvGrpSpPr>
            <p:grpSpPr>
              <a:xfrm>
                <a:off x="1895707" y="3155795"/>
                <a:ext cx="3667687" cy="2940999"/>
                <a:chOff x="1895707" y="3155795"/>
                <a:chExt cx="3667687" cy="2940999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>
                <a:xfrm rot="5400000" flipH="1" flipV="1">
                  <a:off x="457200" y="4648200"/>
                  <a:ext cx="2895600" cy="1588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5"/>
                <p:cNvCxnSpPr/>
                <p:nvPr/>
              </p:nvCxnSpPr>
              <p:spPr>
                <a:xfrm flipV="1">
                  <a:off x="1905000" y="6096000"/>
                  <a:ext cx="3658394" cy="794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Freeform 24"/>
                <p:cNvSpPr/>
                <p:nvPr/>
              </p:nvSpPr>
              <p:spPr>
                <a:xfrm>
                  <a:off x="1895707" y="3155795"/>
                  <a:ext cx="2174488" cy="2653990"/>
                </a:xfrm>
                <a:custGeom>
                  <a:avLst/>
                  <a:gdLst>
                    <a:gd name="connsiteX0" fmla="*/ 0 w 2174488"/>
                    <a:gd name="connsiteY0" fmla="*/ 2653990 h 2653990"/>
                    <a:gd name="connsiteX1" fmla="*/ 1315844 w 2174488"/>
                    <a:gd name="connsiteY1" fmla="*/ 1940312 h 2653990"/>
                    <a:gd name="connsiteX2" fmla="*/ 2174488 w 2174488"/>
                    <a:gd name="connsiteY2" fmla="*/ 0 h 2653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74488" h="2653990">
                      <a:moveTo>
                        <a:pt x="0" y="2653990"/>
                      </a:moveTo>
                      <a:cubicBezTo>
                        <a:pt x="476714" y="2518317"/>
                        <a:pt x="953429" y="2382644"/>
                        <a:pt x="1315844" y="1940312"/>
                      </a:cubicBezTo>
                      <a:cubicBezTo>
                        <a:pt x="1678259" y="1497980"/>
                        <a:pt x="1926373" y="748990"/>
                        <a:pt x="2174488" y="0"/>
                      </a:cubicBezTo>
                    </a:path>
                  </a:pathLst>
                </a:custGeom>
                <a:ln w="317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" name="Straight Connector 15"/>
              <p:cNvCxnSpPr/>
              <p:nvPr/>
            </p:nvCxnSpPr>
            <p:spPr>
              <a:xfrm>
                <a:off x="1752600" y="5715000"/>
                <a:ext cx="3048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1752600" y="5334000"/>
                <a:ext cx="3048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1752600" y="4953000"/>
                <a:ext cx="3048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752600" y="4572000"/>
                <a:ext cx="3048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1752600" y="4191000"/>
                <a:ext cx="3048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1752600" y="3810000"/>
                <a:ext cx="3048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1752600" y="3429000"/>
                <a:ext cx="3048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 rot="5400000">
              <a:off x="2133600" y="6096000"/>
              <a:ext cx="304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2514600" y="6096000"/>
              <a:ext cx="304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2895600" y="6096000"/>
              <a:ext cx="304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3276600" y="6096000"/>
              <a:ext cx="304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>
              <a:off x="3657600" y="6096000"/>
              <a:ext cx="304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4038600" y="6096000"/>
              <a:ext cx="3048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 rot="5400000" flipH="1" flipV="1">
            <a:off x="2095500" y="3771900"/>
            <a:ext cx="2438400" cy="17526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 flipH="1" flipV="1">
            <a:off x="2286000" y="4191000"/>
            <a:ext cx="1828800" cy="15240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438400" y="4724400"/>
            <a:ext cx="1219200" cy="11430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endCxn id="25" idx="1"/>
          </p:cNvCxnSpPr>
          <p:nvPr/>
        </p:nvCxnSpPr>
        <p:spPr>
          <a:xfrm flipV="1">
            <a:off x="2438400" y="5248507"/>
            <a:ext cx="924757" cy="618893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514600" y="5638800"/>
            <a:ext cx="381000" cy="1524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1524000" y="5257800"/>
            <a:ext cx="2514600" cy="99060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87659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Advant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437</TotalTime>
  <Words>469</Words>
  <Application>Microsoft Office PowerPoint</Application>
  <PresentationFormat>On-screen Show 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Advantage</vt:lpstr>
      <vt:lpstr>Equation</vt:lpstr>
      <vt:lpstr>Section 2.1</vt:lpstr>
      <vt:lpstr>Section 2.1</vt:lpstr>
      <vt:lpstr>Algebra 1 Review!</vt:lpstr>
      <vt:lpstr>Function Notation</vt:lpstr>
      <vt:lpstr>Slide 5</vt:lpstr>
      <vt:lpstr>Slide 6</vt:lpstr>
      <vt:lpstr>Slide 7</vt:lpstr>
      <vt:lpstr>Slide 8</vt:lpstr>
      <vt:lpstr>Tangent Lines</vt:lpstr>
      <vt:lpstr>Slide 10</vt:lpstr>
      <vt:lpstr>Slide 11</vt:lpstr>
      <vt:lpstr>Slide 12</vt:lpstr>
      <vt:lpstr>Slide 13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JANET MILLER</dc:creator>
  <cp:lastModifiedBy>JCPS</cp:lastModifiedBy>
  <cp:revision>20</cp:revision>
  <dcterms:created xsi:type="dcterms:W3CDTF">2010-12-29T23:12:41Z</dcterms:created>
  <dcterms:modified xsi:type="dcterms:W3CDTF">2011-01-05T14:02:27Z</dcterms:modified>
</cp:coreProperties>
</file>